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5143500" cx="9144000"/>
  <p:notesSz cx="6858000" cy="9144000"/>
  <p:embeddedFontLst>
    <p:embeddedFont>
      <p:font typeface="Sniglet"/>
      <p:regular r:id="rId21"/>
    </p:embeddedFont>
    <p:embeddedFont>
      <p:font typeface="Bangers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font" Target="fonts/Bangers-regular.fntdata"/><Relationship Id="rId10" Type="http://schemas.openxmlformats.org/officeDocument/2006/relationships/slide" Target="slides/slide6.xml"/><Relationship Id="rId21" Type="http://schemas.openxmlformats.org/officeDocument/2006/relationships/font" Target="fonts/Sniglet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did I get interested in twitter?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Joined Nov 2008; initially used it a lot like facebook, but slowly found other people to follow that were interesting (@joycevalenza, @neverendingsearch, @neilhimself). Then, HASHTAGS!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Principal pushed this year---@EESRavens, created @EESRavensLib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Don’t get discouraged if it takes a while to build up followers, get replies, etc.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Tweet your favorite hashtags?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Librarians are often alone, can’t easily meet with grade levels.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PD that applies to YOU, and to YOUR interests,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Talking with other experts!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Tweet your favorite hashtags?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Tweet your favorite hashtags?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Tweet your favorite hashtags?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315275" y="921225"/>
            <a:ext cx="6411650" cy="3910600"/>
          </a:xfrm>
          <a:custGeom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1" name="Shape 11"/>
          <p:cNvSpPr/>
          <p:nvPr/>
        </p:nvSpPr>
        <p:spPr>
          <a:xfrm>
            <a:off x="1010475" y="616425"/>
            <a:ext cx="6411650" cy="3910600"/>
          </a:xfrm>
          <a:custGeom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 rot="169468">
            <a:off x="3608972" y="646195"/>
            <a:ext cx="5247975" cy="380953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 flipH="1" rot="169468">
            <a:off x="3380372" y="417595"/>
            <a:ext cx="5247975" cy="3809531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4101125" y="2687650"/>
            <a:ext cx="3767400" cy="78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000000"/>
              </a:buClr>
              <a:buSzPct val="1000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1992350" y="37775"/>
            <a:ext cx="5616576" cy="5220439"/>
          </a:xfrm>
          <a:custGeom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0" name="Shape 20"/>
          <p:cNvSpPr/>
          <p:nvPr/>
        </p:nvSpPr>
        <p:spPr>
          <a:xfrm>
            <a:off x="1763750" y="-114625"/>
            <a:ext cx="5616576" cy="5220439"/>
          </a:xfrm>
          <a:custGeom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2905799" y="2161800"/>
            <a:ext cx="3332400" cy="819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rtl="0" algn="ctr">
              <a:spcBef>
                <a:spcPts val="0"/>
              </a:spcBef>
              <a:buClr>
                <a:srgbClr val="000000"/>
              </a:buClr>
              <a:buFont typeface="Bangers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rtl="0" algn="ctr">
              <a:spcBef>
                <a:spcPts val="0"/>
              </a:spcBef>
              <a:buClr>
                <a:srgbClr val="000000"/>
              </a:buClr>
              <a:buFont typeface="Bangers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rtl="0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spcBef>
                <a:spcPts val="0"/>
              </a:spcBef>
              <a:buClr>
                <a:srgbClr val="000000"/>
              </a:buClr>
              <a:buSzPct val="100000"/>
              <a:buFont typeface="Bangers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25" name="Shape 25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524800" y="1420591"/>
            <a:ext cx="7710900" cy="3303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9" name="Shape 29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30" name="Shape 30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5" name="Shape 35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36" name="Shape 36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3315992" y="1556175"/>
            <a:ext cx="2295300" cy="282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3" type="body"/>
          </p:nvPr>
        </p:nvSpPr>
        <p:spPr>
          <a:xfrm>
            <a:off x="5729035" y="1556175"/>
            <a:ext cx="2295299" cy="282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2" name="Shape 42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43" name="Shape 43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734600" y="7635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6" name="Shape 46"/>
          <p:cNvSpPr/>
          <p:nvPr/>
        </p:nvSpPr>
        <p:spPr>
          <a:xfrm>
            <a:off x="506000" y="534900"/>
            <a:ext cx="7879000" cy="4185275"/>
          </a:xfrm>
          <a:custGeom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lg" w="lg" type="none"/>
            <a:tailEnd len="lg" w="lg" type="none"/>
          </a:ln>
        </p:spPr>
      </p:sp>
      <p:sp>
        <p:nvSpPr>
          <p:cNvPr id="47" name="Shape 47"/>
          <p:cNvSpPr txBox="1"/>
          <p:nvPr>
            <p:ph idx="1" type="body"/>
          </p:nvPr>
        </p:nvSpPr>
        <p:spPr>
          <a:xfrm rot="-120953">
            <a:off x="457215" y="4025231"/>
            <a:ext cx="8229893" cy="519622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400"/>
            </a:lvl1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hyperlink" Target="https://twitterfall.com/" TargetMode="Externa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524800" y="1420591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Shape 8"/>
          <p:cNvSpPr txBox="1"/>
          <p:nvPr/>
        </p:nvSpPr>
        <p:spPr>
          <a:xfrm>
            <a:off x="6824725" y="4776900"/>
            <a:ext cx="2323500" cy="36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  <a:hlinkClick r:id="rId1"/>
              </a:rPr>
              <a:t>#TASLEast2017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rebecca.dickenson@blountk12.org" TargetMode="External"/><Relationship Id="rId4" Type="http://schemas.openxmlformats.org/officeDocument/2006/relationships/hyperlink" Target="https://goo.gl/8ugdki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twitter.com/search?q=%23edchat&amp;src=tyah&amp;lang=en" TargetMode="External"/><Relationship Id="rId4" Type="http://schemas.openxmlformats.org/officeDocument/2006/relationships/hyperlink" Target="https://twitter.com/hashtag/tlchat?lang=en" TargetMode="External"/><Relationship Id="rId9" Type="http://schemas.openxmlformats.org/officeDocument/2006/relationships/image" Target="../media/image7.png"/><Relationship Id="rId5" Type="http://schemas.openxmlformats.org/officeDocument/2006/relationships/hyperlink" Target="https://twitter.com/search?q=%23edtech&amp;src=tyah&amp;lang=en" TargetMode="External"/><Relationship Id="rId6" Type="http://schemas.openxmlformats.org/officeDocument/2006/relationships/hyperlink" Target="https://twitter.com/search?q=%23libchat&amp;src=typd" TargetMode="External"/><Relationship Id="rId7" Type="http://schemas.openxmlformats.org/officeDocument/2006/relationships/hyperlink" Target="https://twitter.com/search?q=%23gafe4littles&amp;src=typd" TargetMode="External"/><Relationship Id="rId8" Type="http://schemas.openxmlformats.org/officeDocument/2006/relationships/hyperlink" Target="https://twitter.com/search?q=%23eessoars2016&amp;src=tyah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witter.com/joycevalenza" TargetMode="External"/><Relationship Id="rId4" Type="http://schemas.openxmlformats.org/officeDocument/2006/relationships/hyperlink" Target="https://twitter.com/coolcatteacher" TargetMode="External"/><Relationship Id="rId9" Type="http://schemas.openxmlformats.org/officeDocument/2006/relationships/image" Target="../media/image8.png"/><Relationship Id="rId5" Type="http://schemas.openxmlformats.org/officeDocument/2006/relationships/hyperlink" Target="https://twitter.com/The_Pigeon" TargetMode="External"/><Relationship Id="rId6" Type="http://schemas.openxmlformats.org/officeDocument/2006/relationships/hyperlink" Target="https://twitter.com/MrSchuReads" TargetMode="External"/><Relationship Id="rId7" Type="http://schemas.openxmlformats.org/officeDocument/2006/relationships/hyperlink" Target="https://twitter.com/@tasltn" TargetMode="External"/><Relationship Id="rId8" Type="http://schemas.openxmlformats.org/officeDocument/2006/relationships/hyperlink" Target="https://pixabay.com/en/photos/follower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witter.com/EESRavensLib" TargetMode="External"/><Relationship Id="rId4" Type="http://schemas.openxmlformats.org/officeDocument/2006/relationships/hyperlink" Target="https://twitter.com/Library_pes" TargetMode="External"/><Relationship Id="rId5" Type="http://schemas.openxmlformats.org/officeDocument/2006/relationships/hyperlink" Target="https://twitter.com/nypl" TargetMode="External"/><Relationship Id="rId6" Type="http://schemas.openxmlformats.org/officeDocument/2006/relationships/hyperlink" Target="https://twitter.com/fwplibrary?lang=en" TargetMode="External"/><Relationship Id="rId7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Twitter!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</a:rPr>
              <a:t>Rebecca Dickenson &amp;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</a:rPr>
              <a:t>Kelly WIlliams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Sniglet"/>
              <a:ea typeface="Sniglet"/>
              <a:cs typeface="Sniglet"/>
              <a:sym typeface="Sniglet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</a:rPr>
              <a:t>#TASLEast2017</a:t>
            </a:r>
          </a:p>
        </p:txBody>
      </p:sp>
      <p:pic>
        <p:nvPicPr>
          <p:cNvPr descr="Twitter - Free images on Pixabay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3449" y="69625"/>
            <a:ext cx="2816763" cy="29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AD900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46125" cy="38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4475" y="152400"/>
            <a:ext cx="3667124" cy="268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24BB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375" y="695325"/>
            <a:ext cx="6076950" cy="37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6525550" y="306350"/>
            <a:ext cx="23511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</a:rPr>
              <a:t>Update on school events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9362" y="209400"/>
            <a:ext cx="4105275" cy="460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6696525" y="306350"/>
            <a:ext cx="21801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</a:rPr>
              <a:t>Contests?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AD90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4294967295" type="ctrTitle"/>
          </p:nvPr>
        </p:nvSpPr>
        <p:spPr>
          <a:xfrm>
            <a:off x="685800" y="2650142"/>
            <a:ext cx="77724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2000"/>
              <a:t>Everything</a:t>
            </a:r>
          </a:p>
        </p:txBody>
      </p:sp>
      <p:sp>
        <p:nvSpPr>
          <p:cNvPr id="130" name="Shape 130"/>
          <p:cNvSpPr txBox="1"/>
          <p:nvPr>
            <p:ph idx="4294967295" type="subTitle"/>
          </p:nvPr>
        </p:nvSpPr>
        <p:spPr>
          <a:xfrm>
            <a:off x="685800" y="1356253"/>
            <a:ext cx="7772400" cy="7847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Put your twitter handle on</a:t>
            </a:r>
          </a:p>
        </p:txBody>
      </p:sp>
      <p:sp>
        <p:nvSpPr>
          <p:cNvPr id="131" name="Shape 131"/>
          <p:cNvSpPr/>
          <p:nvPr/>
        </p:nvSpPr>
        <p:spPr>
          <a:xfrm rot="-1065586">
            <a:off x="548059" y="749066"/>
            <a:ext cx="998273" cy="948465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/>
        </p:nvSpPr>
        <p:spPr>
          <a:xfrm rot="148705">
            <a:off x="1623771" y="421708"/>
            <a:ext cx="603564" cy="573540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 rot="895552">
            <a:off x="7627469" y="3683273"/>
            <a:ext cx="998178" cy="948475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 rot="2271768">
            <a:off x="8384068" y="2526060"/>
            <a:ext cx="495134" cy="470769"/>
          </a:xfrm>
          <a:prstGeom prst="star5">
            <a:avLst>
              <a:gd fmla="val 23961" name="adj"/>
              <a:gd fmla="val 105146" name="hf"/>
              <a:gd fmla="val 110557" name="vf"/>
            </a:avLst>
          </a:prstGeom>
          <a:solidFill>
            <a:srgbClr val="824BB0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6CD0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ctrTitle"/>
          </p:nvPr>
        </p:nvSpPr>
        <p:spPr>
          <a:xfrm>
            <a:off x="3730700" y="1765950"/>
            <a:ext cx="45879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/>
              <a:t>Get started!</a:t>
            </a:r>
          </a:p>
        </p:txBody>
      </p:sp>
      <p:pic>
        <p:nvPicPr>
          <p:cNvPr descr="Twitter - Free images on Pixabay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75" y="980075"/>
            <a:ext cx="2816763" cy="29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757225" y="1265550"/>
            <a:ext cx="7356300" cy="358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Choose a profile name. This is the name you'll be known as on Twitter (also know as your @name).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Add a photo of you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Complete your bio.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Add your website address.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 Follow some people.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Get tweeting. 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  <a:highlight>
                  <a:srgbClr val="FFFFFF"/>
                </a:highlight>
              </a:rPr>
              <a:t>Don’t forget the hashtag!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 rot="161704">
            <a:off x="639083" y="790880"/>
            <a:ext cx="7668982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Sign up!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824BB0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4294967295" type="ctrTitle"/>
          </p:nvPr>
        </p:nvSpPr>
        <p:spPr>
          <a:xfrm>
            <a:off x="762000" y="1089100"/>
            <a:ext cx="47772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>
                <a:solidFill>
                  <a:srgbClr val="FFFFFF"/>
                </a:solidFill>
              </a:rPr>
              <a:t>THANKS!</a:t>
            </a:r>
          </a:p>
        </p:txBody>
      </p:sp>
      <p:sp>
        <p:nvSpPr>
          <p:cNvPr id="152" name="Shape 152"/>
          <p:cNvSpPr txBox="1"/>
          <p:nvPr>
            <p:ph idx="4294967295" type="subTitle"/>
          </p:nvPr>
        </p:nvSpPr>
        <p:spPr>
          <a:xfrm>
            <a:off x="762000" y="2065949"/>
            <a:ext cx="6593700" cy="2050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chemeClr val="lt1"/>
                </a:solidFill>
              </a:rPr>
              <a:t>Any questions?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You can find me at @dickensonr, @EESRavensLib   </a:t>
            </a:r>
            <a:r>
              <a:rPr lang="en" sz="1800" u="sng">
                <a:solidFill>
                  <a:schemeClr val="lt1"/>
                </a:solidFill>
                <a:hlinkClick r:id="rId3"/>
              </a:rPr>
              <a:t>rebecca.dickenson@blountk12.org</a:t>
            </a:r>
            <a:r>
              <a:rPr lang="en" sz="1800">
                <a:solidFill>
                  <a:schemeClr val="lt1"/>
                </a:solidFill>
              </a:rPr>
              <a:t>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865-256-1310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Find this presentation at: </a:t>
            </a:r>
            <a:r>
              <a:rPr lang="en" sz="1800" u="sng">
                <a:solidFill>
                  <a:schemeClr val="lt1"/>
                </a:solidFill>
                <a:hlinkClick r:id="rId4"/>
              </a:rPr>
              <a:t>goo.gl/8ugdki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Presentation template by SlidesCarnival</a:t>
            </a:r>
          </a:p>
        </p:txBody>
      </p:sp>
      <p:sp>
        <p:nvSpPr>
          <p:cNvPr id="153" name="Shape 153"/>
          <p:cNvSpPr/>
          <p:nvPr/>
        </p:nvSpPr>
        <p:spPr>
          <a:xfrm rot="2072151">
            <a:off x="5608353" y="449653"/>
            <a:ext cx="2818378" cy="2653780"/>
          </a:xfrm>
          <a:prstGeom prst="wedgeEllipseCallout">
            <a:avLst>
              <a:gd fmla="val -57425" name="adj1"/>
              <a:gd fmla="val 37651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6452211" y="1206813"/>
            <a:ext cx="1134976" cy="1134976"/>
          </a:xfrm>
          <a:custGeom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CISRkuUQAA_9m0.jpg:large"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925" y="461125"/>
            <a:ext cx="8434149" cy="421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6CD0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3730700" y="1765950"/>
            <a:ext cx="45879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/>
              <a:t>Why use twitter for PD? </a:t>
            </a:r>
          </a:p>
        </p:txBody>
      </p:sp>
      <p:pic>
        <p:nvPicPr>
          <p:cNvPr descr="Twitter - Free images on Pixabay"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75" y="980075"/>
            <a:ext cx="2816763" cy="29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Librarian.png - Wikimedia Commons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3000" y="317950"/>
            <a:ext cx="3462450" cy="422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/>
        </p:nvSpPr>
        <p:spPr>
          <a:xfrm>
            <a:off x="0" y="869525"/>
            <a:ext cx="4901400" cy="30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Personalized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6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Connect with experts, authors!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6000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" type="body"/>
          </p:nvPr>
        </p:nvSpPr>
        <p:spPr>
          <a:xfrm>
            <a:off x="1052050" y="1265550"/>
            <a:ext cx="3068700" cy="358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hlinkClick r:id="rId3"/>
              </a:rPr>
              <a:t>#edchat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hlinkClick r:id="rId4"/>
              </a:rPr>
              <a:t>#tlchat</a:t>
            </a:r>
            <a:r>
              <a:rPr lang="en" sz="3000"/>
              <a:t>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hlinkClick r:id="rId5"/>
              </a:rPr>
              <a:t>#edtech</a:t>
            </a:r>
            <a:r>
              <a:rPr lang="en" sz="3000"/>
              <a:t> 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hlinkClick r:id="rId6"/>
              </a:rPr>
              <a:t>#libchat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hlinkClick r:id="rId7"/>
              </a:rPr>
              <a:t>#gafe4littles</a:t>
            </a:r>
          </a:p>
          <a:p>
            <a:pPr lvl="0" rtl="0" algn="l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3000">
                <a:hlinkClick r:id="rId8"/>
              </a:rPr>
              <a:t>#eessoars2016</a:t>
            </a:r>
          </a:p>
        </p:txBody>
      </p:sp>
      <p:sp>
        <p:nvSpPr>
          <p:cNvPr id="78" name="Shape 78"/>
          <p:cNvSpPr txBox="1"/>
          <p:nvPr>
            <p:ph type="title"/>
          </p:nvPr>
        </p:nvSpPr>
        <p:spPr>
          <a:xfrm rot="161704">
            <a:off x="639083" y="790880"/>
            <a:ext cx="7668982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What’s your favorite Hashtag? </a:t>
            </a:r>
          </a:p>
        </p:txBody>
      </p:sp>
      <p:pic>
        <p:nvPicPr>
          <p:cNvPr descr="Free vector graphic: Hashtag, Gate, Symbol, Black - Free Image on ..." id="79" name="Shape 7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61449" y="1644687"/>
            <a:ext cx="2029099" cy="28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idx="1" type="body"/>
          </p:nvPr>
        </p:nvSpPr>
        <p:spPr>
          <a:xfrm>
            <a:off x="1052050" y="1265550"/>
            <a:ext cx="3068700" cy="358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hlinkClick r:id="rId3"/>
              </a:rPr>
              <a:t>@joycevalenza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hlinkClick r:id="rId4"/>
              </a:rPr>
              <a:t>@coolcatteacher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hlinkClick r:id="rId5"/>
              </a:rPr>
              <a:t>@The_Pigeon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linkClick r:id="rId6"/>
              </a:rPr>
              <a:t>@MrSchuReads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linkClick r:id="rId7"/>
              </a:rPr>
              <a:t>@TASLTN</a:t>
            </a:r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 rot="161704">
            <a:off x="639083" y="790880"/>
            <a:ext cx="7668982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Who to follow? </a:t>
            </a:r>
          </a:p>
        </p:txBody>
      </p:sp>
      <p:pic>
        <p:nvPicPr>
          <p:cNvPr id="86" name="Shape 86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78550" y="1265550"/>
            <a:ext cx="3996977" cy="31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6CD0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3654500" y="1994550"/>
            <a:ext cx="4587900" cy="1159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6000"/>
              <a:t>Why use Twitter to market your library?</a:t>
            </a:r>
          </a:p>
        </p:txBody>
      </p:sp>
      <p:pic>
        <p:nvPicPr>
          <p:cNvPr descr="Twitter - Free images on Pixabay"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75" y="980075"/>
            <a:ext cx="2816763" cy="292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 rot="161729">
            <a:off x="976260" y="876905"/>
            <a:ext cx="7029878" cy="760138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Examples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834625" y="1397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  <a:hlinkClick r:id="rId3"/>
              </a:rPr>
              <a:t>@EESRavensLib</a:t>
            </a:r>
            <a:r>
              <a:rPr lang="en" sz="2400">
                <a:latin typeface="Sniglet"/>
                <a:ea typeface="Sniglet"/>
                <a:cs typeface="Sniglet"/>
                <a:sym typeface="Sniglet"/>
              </a:rPr>
              <a:t>, --Just started this school year!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  <a:hlinkClick r:id="rId4"/>
              </a:rPr>
              <a:t>@Library_pes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  <a:hlinkClick r:id="rId5"/>
              </a:rPr>
              <a:t>@NYPL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  <a:hlinkClick r:id="rId6"/>
              </a:rPr>
              <a:t>@fwplibrary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79850" y="1053362"/>
            <a:ext cx="2917796" cy="303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800" y="135875"/>
            <a:ext cx="4516325" cy="31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730" y="1533349"/>
            <a:ext cx="4162167" cy="30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4824725" y="306350"/>
            <a:ext cx="4051800" cy="10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>
                <a:latin typeface="Sniglet"/>
                <a:ea typeface="Sniglet"/>
                <a:cs typeface="Sniglet"/>
                <a:sym typeface="Sniglet"/>
              </a:rPr>
              <a:t>Share pictures of kids!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